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0F7F96D-3836-4F20-A496-336E02F1388F}">
  <a:tblStyle styleId="{E0F7F96D-3836-4F20-A496-336E02F138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J. Ruppert, R. Seidel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On the difficulty of triangulating three-dimensional Nonconvex Polyhedra 1992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Cutting plane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Euler’s Formula V + F − E = 2.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BVH представляет собой древовидную структуру.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Эффективно бинарное дерево. Чем больше n-арность тем меньше высота и время обхода, но больше времени на проверку узла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TopDown: Разделение - лучше не разбиение(обрезка) гиперплоскостью, а выбор через центр масс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Top-down + partition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Исходное множество ограничивается неким объемом, происходит рекурсивное разделение множества на два, до тех пор пока не выполнится условие, например кончатся примитивы для разбиения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Bottom-up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Лучше TD - но сложнее и медленнее строятся.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Каждый примитив в множестве ограничиваются неким объемом (листья). Узлы объединяются под общими ограничивающими объемами, до тех пор пока не будет достигнут корень.</a:t>
            </a:r>
            <a:r>
              <a:rPr b="1" lang="en">
                <a:solidFill>
                  <a:schemeClr val="dk1"/>
                </a:solidFill>
              </a:rPr>
              <a:t>Improved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Insertion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Быстрее TD и BU. Удобен для динамических систем, так как удобно обновлять построенное дерево.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В некой случайной последовательности для каждого объекта происходит поиск его места и вставка в изначально пустое дерево. Чем больше и дальше объект, тем он окажется выше.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Дерево растет максимально медленно.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BVH представляет собой древовидную структуру.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Эффективно бинарное дерево. Чем больше n-арность тем меньше высота и время обхода, но больше времени на проверку узла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TopDown: Разделение - разбиение гиперплоскостью или выбор через центр масс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Существует два основных подхода в обходе bvh-деревьев.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Depth-first search</a:t>
            </a:r>
            <a:r>
              <a:rPr lang="en"/>
              <a:t> (поиск в глубину) самый популярный для CD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Breadth-first search</a:t>
            </a:r>
            <a:r>
              <a:rPr lang="en"/>
              <a:t> (поиск в ширину) требует больше памяти, удобен для прерываемых CD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Эти поиски не зависят от данных в структуре, а зависят только от самой структуры. Поэтому эти методы относят к “слепым”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 другой стороны есть </a:t>
            </a:r>
            <a:r>
              <a:rPr b="1" lang="en"/>
              <a:t>B</a:t>
            </a:r>
            <a:r>
              <a:rPr b="1" lang="en"/>
              <a:t>est-first search</a:t>
            </a:r>
            <a:r>
              <a:rPr lang="en"/>
              <a:t> (поиск по наилучшему совпадению)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Жадный алгоритм который всегда перемещается к узлу наилучшему по какому-то заданному критерию (пр. расстояние до цели)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- формулировка NP-complete задачи декомпозиции невыпуклых многогранников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[2] - </a:t>
            </a:r>
            <a:r>
              <a:rPr lang="en">
                <a:solidFill>
                  <a:schemeClr val="dk1"/>
                </a:solidFill>
              </a:rPr>
              <a:t>bv sphere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[3] - </a:t>
            </a:r>
            <a:r>
              <a:rPr lang="en"/>
              <a:t>декомпозиция, bvh, граф, swift++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[4] - ECD и ACD сравнение скорости и эффективности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[5] - сравнения многих методов декомпозиции и диаграммы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поиск пересечения работает быстрее на выпуклых множествах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 sz="1200">
                <a:solidFill>
                  <a:schemeClr val="dk2"/>
                </a:solidFill>
              </a:rPr>
              <a:t>for each polygon edge, test to see if all other vertices lie (strictly) on the same side of that edge O(n2)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 sz="1200">
                <a:solidFill>
                  <a:schemeClr val="dk2"/>
                </a:solidFill>
              </a:rPr>
              <a:t>interior angles that are all less than 180 degrees O(n) (pentagram!) (not self-intersecting)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 sz="1200">
                <a:solidFill>
                  <a:schemeClr val="dk2"/>
                </a:solidFill>
              </a:rPr>
              <a:t>there are only two changes in direction along any given axis when moving from vertex to vertex of a convex polygon, accounting for wraparound from the first to the last vertex combined test [Schorn94] - more robust</a:t>
            </a:r>
            <a:endParaRPr sz="1200">
              <a:solidFill>
                <a:schemeClr val="dk2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3D Polyhedra: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 sz="1200">
                <a:solidFill>
                  <a:schemeClr val="dk2"/>
                </a:solidFill>
              </a:rPr>
              <a:t>for all faces of P all vertices of P lie (strictly) on the same side of that face O(n2)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 sz="1200">
                <a:solidFill>
                  <a:schemeClr val="dk2"/>
                </a:solidFill>
              </a:rPr>
              <a:t>compute for each face F of P the centroid C of F, and for all neighboring faces G of F test if C lies behind the supporting plane of G. If some C fails to lie behind the supporting plane of one or more neighboring faces, P is concave, and is otherwise assumed convex O(n)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HertelMehlhorn - remove all possible diagonals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Монотонный многоугольник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—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многоугольник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, граница которого представима в виде объединения двух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монотонных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цепочек вершин.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J. Ruppert, R. Seidel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On the difficulty of triangulating three-dimensional Nonconvex Polyhedra 1992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Задача о минимальном разбиении выпуклого многогранника относится к классу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NP-сложных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задач.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wikiwand.com/ru/%D0%9C%D0%BD%D0%BE%D0%B3%D0%BE%D0%B3%D1%80%D0%B0%D0%BD%D0%BD%D0%B8%D0%BA_%D0%A8%D1%91%D0%BD%D1%85%D0%B0%D1%80%D0%B4%D1%82%D0%B0" TargetMode="External"/><Relationship Id="rId4" Type="http://schemas.openxmlformats.org/officeDocument/2006/relationships/hyperlink" Target="https://link.springer.com/article/10.1007%2FBF02187840" TargetMode="External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0" y="2208300"/>
            <a:ext cx="91440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Concave Decomposition in Collision Detection</a:t>
            </a:r>
            <a:endParaRPr sz="3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2541600" y="3627325"/>
            <a:ext cx="4060800" cy="13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Курсовая работа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Выполнил студент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320 группы ВМК, МГУ,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Гончаренко Дмитрий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Научрук: Игнатенко Алексей Викторович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043" y="104050"/>
            <a:ext cx="2837931" cy="18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Tetrahedralization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57" name="Shape 157"/>
          <p:cNvGraphicFramePr/>
          <p:nvPr/>
        </p:nvGraphicFramePr>
        <p:xfrm>
          <a:off x="311700" y="197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{E0F7F96D-3836-4F20-A496-336E02F1388F}</a:tableStyleId>
              </a:tblPr>
              <a:tblGrid>
                <a:gridCol w="1315900"/>
                <a:gridCol w="4843400"/>
                <a:gridCol w="2143050"/>
              </a:tblGrid>
              <a:tr h="354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Решения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588C41">
                        <a:alpha val="4962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588C41">
                        <a:alpha val="4962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Недостатки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588C41">
                        <a:alpha val="49620"/>
                      </a:srgbClr>
                    </a:solidFill>
                  </a:tcPr>
                </a:tc>
              </a:tr>
              <a:tr h="725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Steiner points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Ввести д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ополнительные точки разбиения вне объекта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Поиск расположения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734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Polygon soup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Представить объект, в виде набора треугольников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Потеря информации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833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CSG object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Использовать технологию Constructive Solid Geometry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Численная неточность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8" name="Shape 158"/>
          <p:cNvGraphicFramePr/>
          <p:nvPr/>
        </p:nvGraphicFramePr>
        <p:xfrm>
          <a:off x="311700" y="117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{E0F7F96D-3836-4F20-A496-336E02F1388F}</a:tableStyleId>
              </a:tblPr>
              <a:tblGrid>
                <a:gridCol w="8302350"/>
              </a:tblGrid>
              <a:tr h="324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Проблема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990000">
                        <a:alpha val="26540"/>
                      </a:srgbClr>
                    </a:solidFill>
                  </a:tcPr>
                </a:tc>
              </a:tr>
              <a:tr h="4105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Невозможность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триангуляции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невыпуклого многогранника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Bounding Volume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4" name="Shape 164"/>
          <p:cNvCxnSpPr/>
          <p:nvPr/>
        </p:nvCxnSpPr>
        <p:spPr>
          <a:xfrm>
            <a:off x="630600" y="1574425"/>
            <a:ext cx="7882800" cy="32700"/>
          </a:xfrm>
          <a:prstGeom prst="straightConnector1">
            <a:avLst/>
          </a:prstGeom>
          <a:noFill/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Shape 165"/>
          <p:cNvCxnSpPr/>
          <p:nvPr/>
        </p:nvCxnSpPr>
        <p:spPr>
          <a:xfrm flipH="1">
            <a:off x="681600" y="4191525"/>
            <a:ext cx="7780800" cy="8400"/>
          </a:xfrm>
          <a:prstGeom prst="straightConnector1">
            <a:avLst/>
          </a:prstGeom>
          <a:noFill/>
          <a:ln cap="flat" cmpd="sng" w="38100">
            <a:solidFill>
              <a:srgbClr val="134F5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Shape 166"/>
          <p:cNvSpPr txBox="1"/>
          <p:nvPr/>
        </p:nvSpPr>
        <p:spPr>
          <a:xfrm>
            <a:off x="613800" y="1103925"/>
            <a:ext cx="79164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Увеличение сложности, улучшение ограничений</a:t>
            </a:r>
            <a:endParaRPr>
              <a:solidFill>
                <a:srgbClr val="351C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915900" y="4286725"/>
            <a:ext cx="79164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Увеличение скорости, уменьшение памяти </a:t>
            </a:r>
            <a:endParaRPr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8" name="Shape 168"/>
          <p:cNvGrpSpPr/>
          <p:nvPr/>
        </p:nvGrpSpPr>
        <p:grpSpPr>
          <a:xfrm>
            <a:off x="681600" y="3597225"/>
            <a:ext cx="8244700" cy="401313"/>
            <a:chOff x="841075" y="3713025"/>
            <a:chExt cx="8244700" cy="401313"/>
          </a:xfrm>
        </p:grpSpPr>
        <p:sp>
          <p:nvSpPr>
            <p:cNvPr id="169" name="Shape 169"/>
            <p:cNvSpPr txBox="1"/>
            <p:nvPr/>
          </p:nvSpPr>
          <p:spPr>
            <a:xfrm>
              <a:off x="841075" y="3730025"/>
              <a:ext cx="10683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Montserrat"/>
                  <a:ea typeface="Montserrat"/>
                  <a:cs typeface="Montserrat"/>
                  <a:sym typeface="Montserrat"/>
                </a:rPr>
                <a:t>Сфера</a:t>
              </a:r>
              <a:endParaRPr sz="16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0" name="Shape 170"/>
            <p:cNvSpPr txBox="1"/>
            <p:nvPr/>
          </p:nvSpPr>
          <p:spPr>
            <a:xfrm>
              <a:off x="2569950" y="3713025"/>
              <a:ext cx="10683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Montserrat"/>
                  <a:ea typeface="Montserrat"/>
                  <a:cs typeface="Montserrat"/>
                  <a:sym typeface="Montserrat"/>
                </a:rPr>
                <a:t>AABB</a:t>
              </a:r>
              <a:endParaRPr sz="16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1" name="Shape 171"/>
            <p:cNvSpPr txBox="1"/>
            <p:nvPr/>
          </p:nvSpPr>
          <p:spPr>
            <a:xfrm>
              <a:off x="4180475" y="3730025"/>
              <a:ext cx="10683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Montserrat"/>
                  <a:ea typeface="Montserrat"/>
                  <a:cs typeface="Montserrat"/>
                  <a:sym typeface="Montserrat"/>
                </a:rPr>
                <a:t>OBB</a:t>
              </a:r>
              <a:endParaRPr sz="16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2" name="Shape 172"/>
            <p:cNvSpPr txBox="1"/>
            <p:nvPr/>
          </p:nvSpPr>
          <p:spPr>
            <a:xfrm>
              <a:off x="5956525" y="3730038"/>
              <a:ext cx="10683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Montserrat"/>
                  <a:ea typeface="Montserrat"/>
                  <a:cs typeface="Montserrat"/>
                  <a:sym typeface="Montserrat"/>
                </a:rPr>
                <a:t>6-dop</a:t>
              </a:r>
              <a:endParaRPr sz="16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x="7571675" y="3730038"/>
              <a:ext cx="15141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Montserrat"/>
                  <a:ea typeface="Montserrat"/>
                  <a:cs typeface="Montserrat"/>
                  <a:sym typeface="Montserrat"/>
                </a:rPr>
                <a:t>Convex Hull</a:t>
              </a:r>
              <a:endParaRPr sz="16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4" name="Shape 174"/>
          <p:cNvGrpSpPr/>
          <p:nvPr/>
        </p:nvGrpSpPr>
        <p:grpSpPr>
          <a:xfrm>
            <a:off x="3666281" y="1574425"/>
            <a:ext cx="1811444" cy="2424135"/>
            <a:chOff x="836034" y="1583791"/>
            <a:chExt cx="1878701" cy="2514142"/>
          </a:xfrm>
        </p:grpSpPr>
        <p:pic>
          <p:nvPicPr>
            <p:cNvPr id="175" name="Shape 1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69452">
              <a:off x="957469" y="1664737"/>
              <a:ext cx="1635830" cy="23522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6" name="Shape 176"/>
            <p:cNvCxnSpPr/>
            <p:nvPr/>
          </p:nvCxnSpPr>
          <p:spPr>
            <a:xfrm flipH="1" rot="10800000">
              <a:off x="2142475" y="2029925"/>
              <a:ext cx="367200" cy="1703700"/>
            </a:xfrm>
            <a:prstGeom prst="straightConnector1">
              <a:avLst/>
            </a:prstGeom>
            <a:noFill/>
            <a:ln cap="flat" cmpd="sng" w="38100">
              <a:solidFill>
                <a:srgbClr val="54B22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Shape 177"/>
            <p:cNvCxnSpPr/>
            <p:nvPr/>
          </p:nvCxnSpPr>
          <p:spPr>
            <a:xfrm rot="10800000">
              <a:off x="1627600" y="1820400"/>
              <a:ext cx="886200" cy="205500"/>
            </a:xfrm>
            <a:prstGeom prst="straightConnector1">
              <a:avLst/>
            </a:prstGeom>
            <a:noFill/>
            <a:ln cap="flat" cmpd="sng" w="38100">
              <a:solidFill>
                <a:srgbClr val="54B22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Shape 178"/>
            <p:cNvCxnSpPr/>
            <p:nvPr/>
          </p:nvCxnSpPr>
          <p:spPr>
            <a:xfrm rot="10800000">
              <a:off x="1238225" y="3518150"/>
              <a:ext cx="899400" cy="212700"/>
            </a:xfrm>
            <a:prstGeom prst="straightConnector1">
              <a:avLst/>
            </a:prstGeom>
            <a:noFill/>
            <a:ln cap="flat" cmpd="sng" w="38100">
              <a:solidFill>
                <a:srgbClr val="54B22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Shape 179"/>
            <p:cNvCxnSpPr/>
            <p:nvPr/>
          </p:nvCxnSpPr>
          <p:spPr>
            <a:xfrm flipH="1">
              <a:off x="1246300" y="1821475"/>
              <a:ext cx="396600" cy="1684500"/>
            </a:xfrm>
            <a:prstGeom prst="straightConnector1">
              <a:avLst/>
            </a:prstGeom>
            <a:noFill/>
            <a:ln cap="flat" cmpd="sng" w="38100">
              <a:solidFill>
                <a:srgbClr val="54B22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0" name="Shape 180"/>
          <p:cNvGrpSpPr/>
          <p:nvPr/>
        </p:nvGrpSpPr>
        <p:grpSpPr>
          <a:xfrm>
            <a:off x="2023697" y="1574424"/>
            <a:ext cx="1811444" cy="2424135"/>
            <a:chOff x="2595284" y="1670766"/>
            <a:chExt cx="1878701" cy="2514142"/>
          </a:xfrm>
        </p:grpSpPr>
        <p:pic>
          <p:nvPicPr>
            <p:cNvPr id="181" name="Shape 1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69452">
              <a:off x="2716719" y="1751712"/>
              <a:ext cx="1635830" cy="23522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2" name="Shape 182"/>
            <p:cNvCxnSpPr/>
            <p:nvPr/>
          </p:nvCxnSpPr>
          <p:spPr>
            <a:xfrm>
              <a:off x="3035725" y="3692750"/>
              <a:ext cx="1044900" cy="0"/>
            </a:xfrm>
            <a:prstGeom prst="straightConnector1">
              <a:avLst/>
            </a:prstGeom>
            <a:noFill/>
            <a:ln cap="flat" cmpd="sng" w="38100">
              <a:solidFill>
                <a:srgbClr val="54B22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Shape 183"/>
            <p:cNvCxnSpPr/>
            <p:nvPr/>
          </p:nvCxnSpPr>
          <p:spPr>
            <a:xfrm flipH="1" rot="10800000">
              <a:off x="3039375" y="1987000"/>
              <a:ext cx="18900" cy="1720800"/>
            </a:xfrm>
            <a:prstGeom prst="straightConnector1">
              <a:avLst/>
            </a:prstGeom>
            <a:noFill/>
            <a:ln cap="flat" cmpd="sng" w="38100">
              <a:solidFill>
                <a:srgbClr val="54B22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Shape 184"/>
            <p:cNvCxnSpPr/>
            <p:nvPr/>
          </p:nvCxnSpPr>
          <p:spPr>
            <a:xfrm>
              <a:off x="3062400" y="1998575"/>
              <a:ext cx="1044000" cy="0"/>
            </a:xfrm>
            <a:prstGeom prst="straightConnector1">
              <a:avLst/>
            </a:prstGeom>
            <a:noFill/>
            <a:ln cap="flat" cmpd="sng" w="38100">
              <a:solidFill>
                <a:srgbClr val="54B22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Shape 185"/>
            <p:cNvCxnSpPr/>
            <p:nvPr/>
          </p:nvCxnSpPr>
          <p:spPr>
            <a:xfrm rot="10800000">
              <a:off x="4083100" y="1999250"/>
              <a:ext cx="0" cy="1693500"/>
            </a:xfrm>
            <a:prstGeom prst="straightConnector1">
              <a:avLst/>
            </a:prstGeom>
            <a:noFill/>
            <a:ln cap="flat" cmpd="sng" w="38100">
              <a:solidFill>
                <a:srgbClr val="54B22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6" name="Shape 186"/>
          <p:cNvGrpSpPr/>
          <p:nvPr/>
        </p:nvGrpSpPr>
        <p:grpSpPr>
          <a:xfrm>
            <a:off x="261199" y="1574426"/>
            <a:ext cx="1811554" cy="2424135"/>
            <a:chOff x="3046159" y="1535191"/>
            <a:chExt cx="1878816" cy="2514142"/>
          </a:xfrm>
        </p:grpSpPr>
        <p:pic>
          <p:nvPicPr>
            <p:cNvPr id="187" name="Shape 1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69452">
              <a:off x="3167594" y="1616137"/>
              <a:ext cx="1635830" cy="2352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Shape 188"/>
            <p:cNvSpPr/>
            <p:nvPr/>
          </p:nvSpPr>
          <p:spPr>
            <a:xfrm>
              <a:off x="3112975" y="1836750"/>
              <a:ext cx="1812000" cy="1812000"/>
            </a:xfrm>
            <a:prstGeom prst="ellipse">
              <a:avLst/>
            </a:prstGeom>
            <a:noFill/>
            <a:ln cap="flat" cmpd="sng" w="38100">
              <a:solidFill>
                <a:srgbClr val="54B22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Shape 189"/>
          <p:cNvGrpSpPr/>
          <p:nvPr/>
        </p:nvGrpSpPr>
        <p:grpSpPr>
          <a:xfrm>
            <a:off x="5456566" y="1574426"/>
            <a:ext cx="1811444" cy="2424135"/>
            <a:chOff x="4755209" y="1485679"/>
            <a:chExt cx="1878701" cy="2514142"/>
          </a:xfrm>
        </p:grpSpPr>
        <p:grpSp>
          <p:nvGrpSpPr>
            <p:cNvPr id="190" name="Shape 190"/>
            <p:cNvGrpSpPr/>
            <p:nvPr/>
          </p:nvGrpSpPr>
          <p:grpSpPr>
            <a:xfrm>
              <a:off x="4755209" y="1485679"/>
              <a:ext cx="1878701" cy="2514142"/>
              <a:chOff x="2595284" y="1670766"/>
              <a:chExt cx="1878701" cy="2514142"/>
            </a:xfrm>
          </p:grpSpPr>
          <p:pic>
            <p:nvPicPr>
              <p:cNvPr id="191" name="Shape 19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369452">
                <a:off x="2716719" y="1751712"/>
                <a:ext cx="1635830" cy="235224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92" name="Shape 192"/>
              <p:cNvCxnSpPr/>
              <p:nvPr/>
            </p:nvCxnSpPr>
            <p:spPr>
              <a:xfrm>
                <a:off x="2908525" y="3691563"/>
                <a:ext cx="13533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54B22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" name="Shape 193"/>
              <p:cNvCxnSpPr/>
              <p:nvPr/>
            </p:nvCxnSpPr>
            <p:spPr>
              <a:xfrm rot="10800000">
                <a:off x="3055275" y="1843838"/>
                <a:ext cx="0" cy="20313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54B22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" name="Shape 194"/>
              <p:cNvCxnSpPr/>
              <p:nvPr/>
            </p:nvCxnSpPr>
            <p:spPr>
              <a:xfrm>
                <a:off x="2901825" y="1998588"/>
                <a:ext cx="13614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54B22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" name="Shape 195"/>
              <p:cNvCxnSpPr/>
              <p:nvPr/>
            </p:nvCxnSpPr>
            <p:spPr>
              <a:xfrm rot="10800000">
                <a:off x="4095400" y="1847163"/>
                <a:ext cx="0" cy="2015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54B22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96" name="Shape 196"/>
            <p:cNvCxnSpPr/>
            <p:nvPr/>
          </p:nvCxnSpPr>
          <p:spPr>
            <a:xfrm flipH="1" rot="10800000">
              <a:off x="5117500" y="1670900"/>
              <a:ext cx="637800" cy="1623300"/>
            </a:xfrm>
            <a:prstGeom prst="straightConnector1">
              <a:avLst/>
            </a:prstGeom>
            <a:noFill/>
            <a:ln cap="flat" cmpd="sng" w="38100">
              <a:solidFill>
                <a:srgbClr val="54B22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" name="Shape 197"/>
            <p:cNvCxnSpPr/>
            <p:nvPr/>
          </p:nvCxnSpPr>
          <p:spPr>
            <a:xfrm flipH="1" rot="10800000">
              <a:off x="5951600" y="2603175"/>
              <a:ext cx="412800" cy="1059000"/>
            </a:xfrm>
            <a:prstGeom prst="straightConnector1">
              <a:avLst/>
            </a:prstGeom>
            <a:noFill/>
            <a:ln cap="flat" cmpd="sng" w="38100">
              <a:solidFill>
                <a:srgbClr val="54B22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8" name="Shape 198"/>
          <p:cNvGrpSpPr/>
          <p:nvPr/>
        </p:nvGrpSpPr>
        <p:grpSpPr>
          <a:xfrm>
            <a:off x="7161306" y="1574426"/>
            <a:ext cx="1811444" cy="2424135"/>
            <a:chOff x="6953609" y="1485679"/>
            <a:chExt cx="1878701" cy="2514142"/>
          </a:xfrm>
        </p:grpSpPr>
        <p:grpSp>
          <p:nvGrpSpPr>
            <p:cNvPr id="199" name="Shape 199"/>
            <p:cNvGrpSpPr/>
            <p:nvPr/>
          </p:nvGrpSpPr>
          <p:grpSpPr>
            <a:xfrm>
              <a:off x="6953609" y="1485679"/>
              <a:ext cx="1878701" cy="2514142"/>
              <a:chOff x="6953609" y="1485679"/>
              <a:chExt cx="1878701" cy="2514142"/>
            </a:xfrm>
          </p:grpSpPr>
          <p:pic>
            <p:nvPicPr>
              <p:cNvPr id="200" name="Shape 2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369452">
                <a:off x="7075044" y="1566625"/>
                <a:ext cx="1635830" cy="23522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1" name="Shape 201"/>
              <p:cNvSpPr/>
              <p:nvPr/>
            </p:nvSpPr>
            <p:spPr>
              <a:xfrm>
                <a:off x="7391925" y="1812591"/>
                <a:ext cx="1053400" cy="1711425"/>
              </a:xfrm>
              <a:custGeom>
                <a:pathLst>
                  <a:path extrusionOk="0" h="68457" w="42136">
                    <a:moveTo>
                      <a:pt x="0" y="63780"/>
                    </a:moveTo>
                    <a:cubicBezTo>
                      <a:pt x="382" y="61354"/>
                      <a:pt x="1118" y="54159"/>
                      <a:pt x="2290" y="49225"/>
                    </a:cubicBezTo>
                    <a:cubicBezTo>
                      <a:pt x="3462" y="44292"/>
                      <a:pt x="4279" y="40230"/>
                      <a:pt x="7032" y="34179"/>
                    </a:cubicBezTo>
                    <a:cubicBezTo>
                      <a:pt x="9785" y="28128"/>
                      <a:pt x="16110" y="17879"/>
                      <a:pt x="18808" y="12918"/>
                    </a:cubicBezTo>
                    <a:cubicBezTo>
                      <a:pt x="21507" y="7957"/>
                      <a:pt x="21860" y="6512"/>
                      <a:pt x="23223" y="4413"/>
                    </a:cubicBezTo>
                    <a:cubicBezTo>
                      <a:pt x="24586" y="2314"/>
                      <a:pt x="25649" y="952"/>
                      <a:pt x="26985" y="325"/>
                    </a:cubicBezTo>
                    <a:cubicBezTo>
                      <a:pt x="28321" y="-302"/>
                      <a:pt x="30201" y="134"/>
                      <a:pt x="31237" y="652"/>
                    </a:cubicBezTo>
                    <a:cubicBezTo>
                      <a:pt x="32273" y="1170"/>
                      <a:pt x="31456" y="924"/>
                      <a:pt x="33200" y="3432"/>
                    </a:cubicBezTo>
                    <a:cubicBezTo>
                      <a:pt x="34945" y="5940"/>
                      <a:pt x="40587" y="8175"/>
                      <a:pt x="41704" y="15698"/>
                    </a:cubicBezTo>
                    <a:cubicBezTo>
                      <a:pt x="42822" y="23221"/>
                      <a:pt x="41541" y="39903"/>
                      <a:pt x="39905" y="48571"/>
                    </a:cubicBezTo>
                    <a:cubicBezTo>
                      <a:pt x="38270" y="57239"/>
                      <a:pt x="38242" y="65061"/>
                      <a:pt x="31891" y="67705"/>
                    </a:cubicBezTo>
                    <a:cubicBezTo>
                      <a:pt x="25540" y="70349"/>
                      <a:pt x="6814" y="64980"/>
                      <a:pt x="1799" y="64435"/>
                    </a:cubicBezTo>
                  </a:path>
                </a:pathLst>
              </a:custGeom>
              <a:noFill/>
              <a:ln cap="flat" cmpd="sng" w="38100">
                <a:solidFill>
                  <a:srgbClr val="54B22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cxnSp>
          <p:nvCxnSpPr>
            <p:cNvPr id="202" name="Shape 202"/>
            <p:cNvCxnSpPr/>
            <p:nvPr/>
          </p:nvCxnSpPr>
          <p:spPr>
            <a:xfrm rot="10800000">
              <a:off x="7387725" y="3407050"/>
              <a:ext cx="114600" cy="24600"/>
            </a:xfrm>
            <a:prstGeom prst="straightConnector1">
              <a:avLst/>
            </a:prstGeom>
            <a:noFill/>
            <a:ln cap="flat" cmpd="sng" w="38100">
              <a:solidFill>
                <a:srgbClr val="54B22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Bounding Volume Hierarchies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311700" y="1086600"/>
            <a:ext cx="6505200" cy="12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Узел иерархии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некоторый объем ограничивающий объект или его часть.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Сложный объект (рут) делится на простые дочерние, причем на каждом уровне дети покрывают все треугольники своего родителя.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Модель иерархии: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625" y="1675125"/>
            <a:ext cx="3442176" cy="275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60725"/>
            <a:ext cx="5923576" cy="18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1885920" y="4337500"/>
            <a:ext cx="3077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op-down construction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BVH Creation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2748900" y="1017725"/>
            <a:ext cx="3646200" cy="572700"/>
          </a:xfrm>
          <a:prstGeom prst="rect">
            <a:avLst/>
          </a:prstGeom>
          <a:solidFill>
            <a:srgbClr val="D9D2E9"/>
          </a:solidFill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Стратегии построения BVH-дерева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Shape 218"/>
          <p:cNvSpPr txBox="1"/>
          <p:nvPr/>
        </p:nvSpPr>
        <p:spPr>
          <a:xfrm>
            <a:off x="311700" y="1086650"/>
            <a:ext cx="636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9" name="Shape 219"/>
          <p:cNvCxnSpPr>
            <a:stCxn id="217" idx="2"/>
            <a:endCxn id="220" idx="3"/>
          </p:cNvCxnSpPr>
          <p:nvPr/>
        </p:nvCxnSpPr>
        <p:spPr>
          <a:xfrm flipH="1">
            <a:off x="1776000" y="1590425"/>
            <a:ext cx="2796000" cy="420000"/>
          </a:xfrm>
          <a:prstGeom prst="straightConnector1">
            <a:avLst/>
          </a:prstGeom>
          <a:noFill/>
          <a:ln cap="flat" cmpd="sng" w="28575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Shape 221"/>
          <p:cNvCxnSpPr>
            <a:stCxn id="217" idx="2"/>
            <a:endCxn id="222" idx="3"/>
          </p:cNvCxnSpPr>
          <p:nvPr/>
        </p:nvCxnSpPr>
        <p:spPr>
          <a:xfrm>
            <a:off x="4572000" y="1590425"/>
            <a:ext cx="2796000" cy="420000"/>
          </a:xfrm>
          <a:prstGeom prst="straightConnector1">
            <a:avLst/>
          </a:prstGeom>
          <a:noFill/>
          <a:ln cap="flat" cmpd="sng" w="28575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Shape 223"/>
          <p:cNvCxnSpPr>
            <a:stCxn id="217" idx="2"/>
            <a:endCxn id="224" idx="3"/>
          </p:cNvCxnSpPr>
          <p:nvPr/>
        </p:nvCxnSpPr>
        <p:spPr>
          <a:xfrm>
            <a:off x="4572000" y="1590425"/>
            <a:ext cx="0" cy="420000"/>
          </a:xfrm>
          <a:prstGeom prst="straightConnector1">
            <a:avLst/>
          </a:prstGeom>
          <a:noFill/>
          <a:ln cap="flat" cmpd="sng" w="28575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Shape 220"/>
          <p:cNvSpPr/>
          <p:nvPr/>
        </p:nvSpPr>
        <p:spPr>
          <a:xfrm>
            <a:off x="378000" y="2010275"/>
            <a:ext cx="2796000" cy="45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9BAA7">
              <a:alpha val="6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Top-down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3174000" y="2010275"/>
            <a:ext cx="2796000" cy="45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9BAA7">
              <a:alpha val="6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Bottom-up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5970000" y="2010275"/>
            <a:ext cx="2796000" cy="45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9BAA7">
              <a:alpha val="6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Insertion</a:t>
            </a: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378000" y="2469100"/>
            <a:ext cx="2796000" cy="166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Исходное множество ограничивается неким объемом (корень). До тех пор пока не выполнится условие происходит рекурсивное разделение множества на два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174000" y="2469100"/>
            <a:ext cx="2796000" cy="166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Каждый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примитив в множестве ограничиваются неким объемом (листья). Узлы объединяются под общими ограничивающими объемами, до тех пор пока не будет достигнут корень.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5970000" y="2469100"/>
            <a:ext cx="2796000" cy="166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В некой случайной последовательности для каждого объекта происходит поиск его места и вставка в изначально пустое дерево. Чем больше и дальше объект, тем он окажется выше.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78000" y="4135425"/>
            <a:ext cx="2796000" cy="100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78351"/>
                </a:solidFill>
                <a:latin typeface="Roboto"/>
                <a:ea typeface="Roboto"/>
                <a:cs typeface="Roboto"/>
                <a:sym typeface="Roboto"/>
              </a:rPr>
              <a:t>+ </a:t>
            </a:r>
            <a:r>
              <a:rPr lang="en" sz="1300">
                <a:solidFill>
                  <a:srgbClr val="478351"/>
                </a:solidFill>
                <a:latin typeface="Roboto"/>
                <a:ea typeface="Roboto"/>
                <a:cs typeface="Roboto"/>
                <a:sym typeface="Roboto"/>
              </a:rPr>
              <a:t>Простота, скорость построения</a:t>
            </a:r>
            <a:endParaRPr sz="1300">
              <a:solidFill>
                <a:srgbClr val="478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3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 Часто построить можно лучше</a:t>
            </a:r>
            <a:endParaRPr sz="13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3174000" y="4135425"/>
            <a:ext cx="2796000" cy="100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78351"/>
                </a:solidFill>
                <a:latin typeface="Roboto"/>
                <a:ea typeface="Roboto"/>
                <a:cs typeface="Roboto"/>
                <a:sym typeface="Roboto"/>
              </a:rPr>
              <a:t>+ Лучший результат построения</a:t>
            </a:r>
            <a:endParaRPr sz="1300">
              <a:solidFill>
                <a:srgbClr val="478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3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 Сложнее, медленнее строится</a:t>
            </a: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5970000" y="4135425"/>
            <a:ext cx="2796000" cy="100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78351"/>
                </a:solidFill>
                <a:latin typeface="Roboto"/>
                <a:ea typeface="Roboto"/>
                <a:cs typeface="Roboto"/>
                <a:sym typeface="Roboto"/>
              </a:rPr>
              <a:t>+ Лучшие результаты, быстрее, динамическое обновление</a:t>
            </a:r>
            <a:endParaRPr sz="1300">
              <a:solidFill>
                <a:srgbClr val="4783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3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 Сложнее реализовать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378000" y="2469100"/>
            <a:ext cx="2796000" cy="267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3174000" y="2469100"/>
            <a:ext cx="2796000" cy="267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5970000" y="2469100"/>
            <a:ext cx="2796000" cy="267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Shape 2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BVH Creation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2748900" y="1017725"/>
            <a:ext cx="3646200" cy="572700"/>
          </a:xfrm>
          <a:prstGeom prst="rect">
            <a:avLst/>
          </a:prstGeom>
          <a:solidFill>
            <a:srgbClr val="D9D2E9"/>
          </a:solidFill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Стратегии построения BVH-дерева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311700" y="1086650"/>
            <a:ext cx="636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1" name="Shape 241"/>
          <p:cNvCxnSpPr>
            <a:stCxn id="239" idx="2"/>
            <a:endCxn id="242" idx="3"/>
          </p:cNvCxnSpPr>
          <p:nvPr/>
        </p:nvCxnSpPr>
        <p:spPr>
          <a:xfrm flipH="1">
            <a:off x="1776000" y="1590425"/>
            <a:ext cx="2796000" cy="420000"/>
          </a:xfrm>
          <a:prstGeom prst="straightConnector1">
            <a:avLst/>
          </a:prstGeom>
          <a:noFill/>
          <a:ln cap="flat" cmpd="sng" w="28575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Shape 243"/>
          <p:cNvCxnSpPr>
            <a:stCxn id="239" idx="2"/>
            <a:endCxn id="244" idx="3"/>
          </p:cNvCxnSpPr>
          <p:nvPr/>
        </p:nvCxnSpPr>
        <p:spPr>
          <a:xfrm>
            <a:off x="4572000" y="1590425"/>
            <a:ext cx="2796000" cy="420000"/>
          </a:xfrm>
          <a:prstGeom prst="straightConnector1">
            <a:avLst/>
          </a:prstGeom>
          <a:noFill/>
          <a:ln cap="flat" cmpd="sng" w="28575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Shape 245"/>
          <p:cNvCxnSpPr>
            <a:stCxn id="239" idx="2"/>
            <a:endCxn id="246" idx="3"/>
          </p:cNvCxnSpPr>
          <p:nvPr/>
        </p:nvCxnSpPr>
        <p:spPr>
          <a:xfrm>
            <a:off x="4572000" y="1590425"/>
            <a:ext cx="0" cy="420000"/>
          </a:xfrm>
          <a:prstGeom prst="straightConnector1">
            <a:avLst/>
          </a:prstGeom>
          <a:noFill/>
          <a:ln cap="flat" cmpd="sng" w="28575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Shape 242"/>
          <p:cNvSpPr/>
          <p:nvPr/>
        </p:nvSpPr>
        <p:spPr>
          <a:xfrm>
            <a:off x="378000" y="2010275"/>
            <a:ext cx="2796000" cy="45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9BAA7">
              <a:alpha val="6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Top-down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3174000" y="2010275"/>
            <a:ext cx="2796000" cy="45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9BAA7">
              <a:alpha val="6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Bottom-up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5970000" y="2010275"/>
            <a:ext cx="2796000" cy="45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9BAA7">
              <a:alpha val="6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Insertion</a:t>
            </a: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1170900" y="2662400"/>
            <a:ext cx="1210200" cy="253500"/>
          </a:xfrm>
          <a:prstGeom prst="roundRect">
            <a:avLst>
              <a:gd fmla="val 16667" name="adj"/>
            </a:avLst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B C 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936475" y="3741638"/>
            <a:ext cx="584700" cy="253500"/>
          </a:xfrm>
          <a:prstGeom prst="roundRect">
            <a:avLst>
              <a:gd fmla="val 16667" name="adj"/>
            </a:avLst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2047725" y="3741638"/>
            <a:ext cx="584700" cy="253500"/>
          </a:xfrm>
          <a:prstGeom prst="roundRect">
            <a:avLst>
              <a:gd fmla="val 16667" name="adj"/>
            </a:avLst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 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1624725" y="3312663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" name="Shape 251"/>
          <p:cNvCxnSpPr>
            <a:stCxn id="250" idx="3"/>
            <a:endCxn id="248" idx="0"/>
          </p:cNvCxnSpPr>
          <p:nvPr/>
        </p:nvCxnSpPr>
        <p:spPr>
          <a:xfrm flipH="1">
            <a:off x="1228949" y="3529038"/>
            <a:ext cx="432900" cy="2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Shape 252"/>
          <p:cNvCxnSpPr>
            <a:stCxn id="250" idx="5"/>
            <a:endCxn id="249" idx="0"/>
          </p:cNvCxnSpPr>
          <p:nvPr/>
        </p:nvCxnSpPr>
        <p:spPr>
          <a:xfrm>
            <a:off x="1841101" y="3529038"/>
            <a:ext cx="498900" cy="2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Shape 253"/>
          <p:cNvSpPr/>
          <p:nvPr/>
        </p:nvSpPr>
        <p:spPr>
          <a:xfrm>
            <a:off x="2135838" y="4532750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1649238" y="4197475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1170888" y="4532750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917388" y="4856875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1399863" y="4856875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1882338" y="4856875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2364813" y="4856875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0" name="Shape 260"/>
          <p:cNvCxnSpPr>
            <a:stCxn id="255" idx="7"/>
            <a:endCxn id="254" idx="3"/>
          </p:cNvCxnSpPr>
          <p:nvPr/>
        </p:nvCxnSpPr>
        <p:spPr>
          <a:xfrm flipH="1" rot="10800000">
            <a:off x="1387263" y="4413874"/>
            <a:ext cx="299100" cy="1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Shape 261"/>
          <p:cNvCxnSpPr>
            <a:stCxn id="253" idx="1"/>
            <a:endCxn id="254" idx="5"/>
          </p:cNvCxnSpPr>
          <p:nvPr/>
        </p:nvCxnSpPr>
        <p:spPr>
          <a:xfrm rot="10800000">
            <a:off x="1865762" y="4413874"/>
            <a:ext cx="307200" cy="1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Shape 262"/>
          <p:cNvCxnSpPr>
            <a:stCxn id="256" idx="7"/>
            <a:endCxn id="255" idx="4"/>
          </p:cNvCxnSpPr>
          <p:nvPr/>
        </p:nvCxnSpPr>
        <p:spPr>
          <a:xfrm flipH="1" rot="10800000">
            <a:off x="1133763" y="4786299"/>
            <a:ext cx="163800" cy="1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Shape 263"/>
          <p:cNvCxnSpPr>
            <a:stCxn id="257" idx="1"/>
            <a:endCxn id="255" idx="4"/>
          </p:cNvCxnSpPr>
          <p:nvPr/>
        </p:nvCxnSpPr>
        <p:spPr>
          <a:xfrm rot="10800000">
            <a:off x="1297787" y="4786299"/>
            <a:ext cx="139200" cy="1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Shape 264"/>
          <p:cNvCxnSpPr>
            <a:stCxn id="258" idx="7"/>
            <a:endCxn id="253" idx="4"/>
          </p:cNvCxnSpPr>
          <p:nvPr/>
        </p:nvCxnSpPr>
        <p:spPr>
          <a:xfrm flipH="1" rot="10800000">
            <a:off x="2098713" y="4786299"/>
            <a:ext cx="163800" cy="1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Shape 265"/>
          <p:cNvCxnSpPr>
            <a:stCxn id="259" idx="1"/>
            <a:endCxn id="253" idx="4"/>
          </p:cNvCxnSpPr>
          <p:nvPr/>
        </p:nvCxnSpPr>
        <p:spPr>
          <a:xfrm rot="10800000">
            <a:off x="2262737" y="4786299"/>
            <a:ext cx="139200" cy="1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Shape 266"/>
          <p:cNvSpPr txBox="1"/>
          <p:nvPr/>
        </p:nvSpPr>
        <p:spPr>
          <a:xfrm>
            <a:off x="890400" y="4877275"/>
            <a:ext cx="280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1372875" y="4872325"/>
            <a:ext cx="280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/>
          </a:p>
        </p:txBody>
      </p:sp>
      <p:sp>
        <p:nvSpPr>
          <p:cNvPr id="268" name="Shape 268"/>
          <p:cNvSpPr txBox="1"/>
          <p:nvPr/>
        </p:nvSpPr>
        <p:spPr>
          <a:xfrm>
            <a:off x="1855350" y="4877275"/>
            <a:ext cx="280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/>
          </a:p>
        </p:txBody>
      </p:sp>
      <p:sp>
        <p:nvSpPr>
          <p:cNvPr id="269" name="Shape 269"/>
          <p:cNvSpPr txBox="1"/>
          <p:nvPr/>
        </p:nvSpPr>
        <p:spPr>
          <a:xfrm>
            <a:off x="2331550" y="4877275"/>
            <a:ext cx="292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3732163" y="2662400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214638" y="2662400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4697113" y="2662400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5179588" y="2662400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 txBox="1"/>
          <p:nvPr/>
        </p:nvSpPr>
        <p:spPr>
          <a:xfrm>
            <a:off x="3705175" y="2682800"/>
            <a:ext cx="280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</p:txBody>
      </p:sp>
      <p:sp>
        <p:nvSpPr>
          <p:cNvPr id="275" name="Shape 275"/>
          <p:cNvSpPr txBox="1"/>
          <p:nvPr/>
        </p:nvSpPr>
        <p:spPr>
          <a:xfrm>
            <a:off x="4187650" y="2677850"/>
            <a:ext cx="280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4670125" y="2682800"/>
            <a:ext cx="280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/>
          </a:p>
        </p:txBody>
      </p:sp>
      <p:sp>
        <p:nvSpPr>
          <p:cNvPr id="277" name="Shape 277"/>
          <p:cNvSpPr txBox="1"/>
          <p:nvPr/>
        </p:nvSpPr>
        <p:spPr>
          <a:xfrm>
            <a:off x="5146325" y="2682800"/>
            <a:ext cx="292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4923300" y="3309275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3958350" y="3309275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3704850" y="3633400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4187325" y="3633400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4669800" y="3633400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5152275" y="3633400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4" name="Shape 284"/>
          <p:cNvCxnSpPr>
            <a:stCxn id="280" idx="7"/>
            <a:endCxn id="279" idx="4"/>
          </p:cNvCxnSpPr>
          <p:nvPr/>
        </p:nvCxnSpPr>
        <p:spPr>
          <a:xfrm flipH="1" rot="10800000">
            <a:off x="3921226" y="3562824"/>
            <a:ext cx="163800" cy="1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Shape 285"/>
          <p:cNvCxnSpPr>
            <a:stCxn id="281" idx="1"/>
            <a:endCxn id="279" idx="4"/>
          </p:cNvCxnSpPr>
          <p:nvPr/>
        </p:nvCxnSpPr>
        <p:spPr>
          <a:xfrm rot="10800000">
            <a:off x="4085249" y="3562824"/>
            <a:ext cx="139200" cy="1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Shape 286"/>
          <p:cNvCxnSpPr>
            <a:stCxn id="282" idx="7"/>
            <a:endCxn id="278" idx="4"/>
          </p:cNvCxnSpPr>
          <p:nvPr/>
        </p:nvCxnSpPr>
        <p:spPr>
          <a:xfrm flipH="1" rot="10800000">
            <a:off x="4886176" y="3562824"/>
            <a:ext cx="163800" cy="1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Shape 287"/>
          <p:cNvCxnSpPr>
            <a:stCxn id="283" idx="1"/>
            <a:endCxn id="278" idx="4"/>
          </p:cNvCxnSpPr>
          <p:nvPr/>
        </p:nvCxnSpPr>
        <p:spPr>
          <a:xfrm rot="10800000">
            <a:off x="5050199" y="3562824"/>
            <a:ext cx="139200" cy="1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Shape 288"/>
          <p:cNvSpPr txBox="1"/>
          <p:nvPr/>
        </p:nvSpPr>
        <p:spPr>
          <a:xfrm>
            <a:off x="3677863" y="3653800"/>
            <a:ext cx="280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</p:txBody>
      </p:sp>
      <p:sp>
        <p:nvSpPr>
          <p:cNvPr id="289" name="Shape 289"/>
          <p:cNvSpPr txBox="1"/>
          <p:nvPr/>
        </p:nvSpPr>
        <p:spPr>
          <a:xfrm>
            <a:off x="4160338" y="3648850"/>
            <a:ext cx="280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/>
          </a:p>
        </p:txBody>
      </p:sp>
      <p:sp>
        <p:nvSpPr>
          <p:cNvPr id="290" name="Shape 290"/>
          <p:cNvSpPr txBox="1"/>
          <p:nvPr/>
        </p:nvSpPr>
        <p:spPr>
          <a:xfrm>
            <a:off x="4642813" y="3653800"/>
            <a:ext cx="280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/>
          </a:p>
        </p:txBody>
      </p:sp>
      <p:sp>
        <p:nvSpPr>
          <p:cNvPr id="291" name="Shape 291"/>
          <p:cNvSpPr txBox="1"/>
          <p:nvPr/>
        </p:nvSpPr>
        <p:spPr>
          <a:xfrm>
            <a:off x="5119013" y="3653800"/>
            <a:ext cx="292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4950613" y="4532750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4464013" y="4197475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3985663" y="4532750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3732163" y="4856875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4214638" y="4856875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4697113" y="4856875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5179588" y="4856875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9" name="Shape 299"/>
          <p:cNvCxnSpPr>
            <a:stCxn id="294" idx="7"/>
            <a:endCxn id="293" idx="3"/>
          </p:cNvCxnSpPr>
          <p:nvPr/>
        </p:nvCxnSpPr>
        <p:spPr>
          <a:xfrm flipH="1" rot="10800000">
            <a:off x="4202038" y="4413874"/>
            <a:ext cx="299100" cy="1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Shape 300"/>
          <p:cNvCxnSpPr>
            <a:stCxn id="292" idx="1"/>
            <a:endCxn id="293" idx="5"/>
          </p:cNvCxnSpPr>
          <p:nvPr/>
        </p:nvCxnSpPr>
        <p:spPr>
          <a:xfrm rot="10800000">
            <a:off x="4680537" y="4413874"/>
            <a:ext cx="307200" cy="1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Shape 301"/>
          <p:cNvCxnSpPr>
            <a:stCxn id="295" idx="7"/>
            <a:endCxn id="294" idx="4"/>
          </p:cNvCxnSpPr>
          <p:nvPr/>
        </p:nvCxnSpPr>
        <p:spPr>
          <a:xfrm flipH="1" rot="10800000">
            <a:off x="3948538" y="4786299"/>
            <a:ext cx="163800" cy="1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Shape 302"/>
          <p:cNvCxnSpPr>
            <a:stCxn id="296" idx="1"/>
            <a:endCxn id="294" idx="4"/>
          </p:cNvCxnSpPr>
          <p:nvPr/>
        </p:nvCxnSpPr>
        <p:spPr>
          <a:xfrm rot="10800000">
            <a:off x="4112562" y="4786299"/>
            <a:ext cx="139200" cy="1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Shape 303"/>
          <p:cNvCxnSpPr>
            <a:stCxn id="297" idx="7"/>
            <a:endCxn id="292" idx="4"/>
          </p:cNvCxnSpPr>
          <p:nvPr/>
        </p:nvCxnSpPr>
        <p:spPr>
          <a:xfrm flipH="1" rot="10800000">
            <a:off x="4913488" y="4786299"/>
            <a:ext cx="163800" cy="1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Shape 304"/>
          <p:cNvCxnSpPr>
            <a:stCxn id="298" idx="1"/>
            <a:endCxn id="292" idx="4"/>
          </p:cNvCxnSpPr>
          <p:nvPr/>
        </p:nvCxnSpPr>
        <p:spPr>
          <a:xfrm rot="10800000">
            <a:off x="5077512" y="4786299"/>
            <a:ext cx="139200" cy="1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Shape 305"/>
          <p:cNvSpPr txBox="1"/>
          <p:nvPr/>
        </p:nvSpPr>
        <p:spPr>
          <a:xfrm>
            <a:off x="3705175" y="4877275"/>
            <a:ext cx="280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4187650" y="4872325"/>
            <a:ext cx="280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4670125" y="4877275"/>
            <a:ext cx="280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/>
          </a:p>
        </p:txBody>
      </p:sp>
      <p:sp>
        <p:nvSpPr>
          <p:cNvPr id="308" name="Shape 308"/>
          <p:cNvSpPr txBox="1"/>
          <p:nvPr/>
        </p:nvSpPr>
        <p:spPr>
          <a:xfrm>
            <a:off x="5146325" y="4877275"/>
            <a:ext cx="292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7765388" y="4507400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7278788" y="4172125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6800438" y="4507400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6546938" y="4831525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7029413" y="4831525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7511888" y="4831525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7994363" y="4831525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Shape 316"/>
          <p:cNvCxnSpPr>
            <a:stCxn id="311" idx="7"/>
            <a:endCxn id="310" idx="3"/>
          </p:cNvCxnSpPr>
          <p:nvPr/>
        </p:nvCxnSpPr>
        <p:spPr>
          <a:xfrm flipH="1" rot="10800000">
            <a:off x="7016813" y="4388524"/>
            <a:ext cx="299100" cy="1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Shape 317"/>
          <p:cNvCxnSpPr>
            <a:stCxn id="309" idx="1"/>
            <a:endCxn id="310" idx="5"/>
          </p:cNvCxnSpPr>
          <p:nvPr/>
        </p:nvCxnSpPr>
        <p:spPr>
          <a:xfrm rot="10800000">
            <a:off x="7495312" y="4388524"/>
            <a:ext cx="307200" cy="1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Shape 318"/>
          <p:cNvCxnSpPr>
            <a:stCxn id="312" idx="7"/>
            <a:endCxn id="311" idx="4"/>
          </p:cNvCxnSpPr>
          <p:nvPr/>
        </p:nvCxnSpPr>
        <p:spPr>
          <a:xfrm flipH="1" rot="10800000">
            <a:off x="6763313" y="4760949"/>
            <a:ext cx="163800" cy="1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Shape 319"/>
          <p:cNvCxnSpPr>
            <a:stCxn id="313" idx="1"/>
            <a:endCxn id="311" idx="4"/>
          </p:cNvCxnSpPr>
          <p:nvPr/>
        </p:nvCxnSpPr>
        <p:spPr>
          <a:xfrm rot="10800000">
            <a:off x="6927337" y="4760949"/>
            <a:ext cx="139200" cy="1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Shape 320"/>
          <p:cNvCxnSpPr>
            <a:stCxn id="314" idx="7"/>
            <a:endCxn id="309" idx="4"/>
          </p:cNvCxnSpPr>
          <p:nvPr/>
        </p:nvCxnSpPr>
        <p:spPr>
          <a:xfrm flipH="1" rot="10800000">
            <a:off x="7728263" y="4760949"/>
            <a:ext cx="163800" cy="1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Shape 321"/>
          <p:cNvCxnSpPr>
            <a:stCxn id="315" idx="1"/>
            <a:endCxn id="309" idx="4"/>
          </p:cNvCxnSpPr>
          <p:nvPr/>
        </p:nvCxnSpPr>
        <p:spPr>
          <a:xfrm rot="10800000">
            <a:off x="7892287" y="4760949"/>
            <a:ext cx="139200" cy="1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Shape 322"/>
          <p:cNvSpPr txBox="1"/>
          <p:nvPr/>
        </p:nvSpPr>
        <p:spPr>
          <a:xfrm>
            <a:off x="6519950" y="4851925"/>
            <a:ext cx="280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</p:txBody>
      </p:sp>
      <p:sp>
        <p:nvSpPr>
          <p:cNvPr id="323" name="Shape 323"/>
          <p:cNvSpPr txBox="1"/>
          <p:nvPr/>
        </p:nvSpPr>
        <p:spPr>
          <a:xfrm>
            <a:off x="7002425" y="4846975"/>
            <a:ext cx="280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/>
          </a:p>
        </p:txBody>
      </p:sp>
      <p:sp>
        <p:nvSpPr>
          <p:cNvPr id="324" name="Shape 324"/>
          <p:cNvSpPr txBox="1"/>
          <p:nvPr/>
        </p:nvSpPr>
        <p:spPr>
          <a:xfrm>
            <a:off x="7484900" y="4851925"/>
            <a:ext cx="280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/>
          </a:p>
        </p:txBody>
      </p:sp>
      <p:sp>
        <p:nvSpPr>
          <p:cNvPr id="325" name="Shape 325"/>
          <p:cNvSpPr txBox="1"/>
          <p:nvPr/>
        </p:nvSpPr>
        <p:spPr>
          <a:xfrm>
            <a:off x="7961100" y="4851925"/>
            <a:ext cx="292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7304550" y="2512550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7051050" y="2836675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7533525" y="2836675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" name="Shape 329"/>
          <p:cNvCxnSpPr>
            <a:stCxn id="327" idx="7"/>
            <a:endCxn id="326" idx="4"/>
          </p:cNvCxnSpPr>
          <p:nvPr/>
        </p:nvCxnSpPr>
        <p:spPr>
          <a:xfrm flipH="1" rot="10800000">
            <a:off x="7267426" y="2766099"/>
            <a:ext cx="163800" cy="1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Shape 330"/>
          <p:cNvCxnSpPr>
            <a:stCxn id="328" idx="1"/>
            <a:endCxn id="326" idx="4"/>
          </p:cNvCxnSpPr>
          <p:nvPr/>
        </p:nvCxnSpPr>
        <p:spPr>
          <a:xfrm rot="10800000">
            <a:off x="7431449" y="2766099"/>
            <a:ext cx="139200" cy="1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Shape 331"/>
          <p:cNvSpPr txBox="1"/>
          <p:nvPr/>
        </p:nvSpPr>
        <p:spPr>
          <a:xfrm>
            <a:off x="7024063" y="2857075"/>
            <a:ext cx="280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</p:txBody>
      </p:sp>
      <p:sp>
        <p:nvSpPr>
          <p:cNvPr id="332" name="Shape 332"/>
          <p:cNvSpPr txBox="1"/>
          <p:nvPr/>
        </p:nvSpPr>
        <p:spPr>
          <a:xfrm>
            <a:off x="7506538" y="2852125"/>
            <a:ext cx="280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7553438" y="3464175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7284813" y="3165075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7015913" y="3453988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6811788" y="3764250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7247038" y="3769200"/>
            <a:ext cx="253500" cy="2535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8" name="Shape 338"/>
          <p:cNvCxnSpPr>
            <a:stCxn id="335" idx="7"/>
            <a:endCxn id="334" idx="3"/>
          </p:cNvCxnSpPr>
          <p:nvPr/>
        </p:nvCxnSpPr>
        <p:spPr>
          <a:xfrm flipH="1" rot="10800000">
            <a:off x="7232288" y="3381312"/>
            <a:ext cx="89700" cy="10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Shape 339"/>
          <p:cNvCxnSpPr>
            <a:stCxn id="333" idx="1"/>
            <a:endCxn id="334" idx="5"/>
          </p:cNvCxnSpPr>
          <p:nvPr/>
        </p:nvCxnSpPr>
        <p:spPr>
          <a:xfrm rot="10800000">
            <a:off x="7501162" y="3381599"/>
            <a:ext cx="89400" cy="11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Shape 340"/>
          <p:cNvCxnSpPr>
            <a:stCxn id="336" idx="7"/>
            <a:endCxn id="335" idx="4"/>
          </p:cNvCxnSpPr>
          <p:nvPr/>
        </p:nvCxnSpPr>
        <p:spPr>
          <a:xfrm flipH="1" rot="10800000">
            <a:off x="7028163" y="3707474"/>
            <a:ext cx="114600" cy="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Shape 341"/>
          <p:cNvCxnSpPr>
            <a:stCxn id="337" idx="1"/>
            <a:endCxn id="335" idx="4"/>
          </p:cNvCxnSpPr>
          <p:nvPr/>
        </p:nvCxnSpPr>
        <p:spPr>
          <a:xfrm rot="10800000">
            <a:off x="7142562" y="3707624"/>
            <a:ext cx="141600" cy="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Shape 342"/>
          <p:cNvSpPr txBox="1"/>
          <p:nvPr/>
        </p:nvSpPr>
        <p:spPr>
          <a:xfrm>
            <a:off x="6784800" y="3784650"/>
            <a:ext cx="280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</p:txBody>
      </p:sp>
      <p:sp>
        <p:nvSpPr>
          <p:cNvPr id="343" name="Shape 343"/>
          <p:cNvSpPr txBox="1"/>
          <p:nvPr/>
        </p:nvSpPr>
        <p:spPr>
          <a:xfrm>
            <a:off x="7220050" y="3784650"/>
            <a:ext cx="280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/>
          </a:p>
        </p:txBody>
      </p:sp>
      <p:sp>
        <p:nvSpPr>
          <p:cNvPr id="344" name="Shape 344"/>
          <p:cNvSpPr txBox="1"/>
          <p:nvPr/>
        </p:nvSpPr>
        <p:spPr>
          <a:xfrm>
            <a:off x="7511900" y="3484575"/>
            <a:ext cx="3264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BVH Traversal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2100580" y="2737034"/>
            <a:ext cx="402000" cy="4017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1329315" y="2205625"/>
            <a:ext cx="402000" cy="4017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571125" y="2737034"/>
            <a:ext cx="402000" cy="4017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169325" y="3250771"/>
            <a:ext cx="402000" cy="4017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934053" y="3250771"/>
            <a:ext cx="402000" cy="4017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1698780" y="3250771"/>
            <a:ext cx="402000" cy="4017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2463508" y="3250771"/>
            <a:ext cx="402000" cy="4017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7" name="Shape 357"/>
          <p:cNvCxnSpPr>
            <a:stCxn id="352" idx="7"/>
            <a:endCxn id="351" idx="3"/>
          </p:cNvCxnSpPr>
          <p:nvPr/>
        </p:nvCxnSpPr>
        <p:spPr>
          <a:xfrm flipH="1" rot="10800000">
            <a:off x="914253" y="2548362"/>
            <a:ext cx="474000" cy="2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Shape 358"/>
          <p:cNvCxnSpPr>
            <a:stCxn id="350" idx="1"/>
            <a:endCxn id="351" idx="5"/>
          </p:cNvCxnSpPr>
          <p:nvPr/>
        </p:nvCxnSpPr>
        <p:spPr>
          <a:xfrm rot="10800000">
            <a:off x="1672552" y="2548362"/>
            <a:ext cx="486900" cy="2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Shape 359"/>
          <p:cNvCxnSpPr>
            <a:stCxn id="353" idx="7"/>
            <a:endCxn id="352" idx="4"/>
          </p:cNvCxnSpPr>
          <p:nvPr/>
        </p:nvCxnSpPr>
        <p:spPr>
          <a:xfrm flipH="1" rot="10800000">
            <a:off x="512453" y="3138599"/>
            <a:ext cx="259800" cy="17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Shape 360"/>
          <p:cNvCxnSpPr>
            <a:stCxn id="354" idx="1"/>
            <a:endCxn id="352" idx="4"/>
          </p:cNvCxnSpPr>
          <p:nvPr/>
        </p:nvCxnSpPr>
        <p:spPr>
          <a:xfrm rot="10800000">
            <a:off x="772124" y="3138599"/>
            <a:ext cx="220800" cy="17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Shape 361"/>
          <p:cNvCxnSpPr>
            <a:stCxn id="355" idx="7"/>
            <a:endCxn id="350" idx="4"/>
          </p:cNvCxnSpPr>
          <p:nvPr/>
        </p:nvCxnSpPr>
        <p:spPr>
          <a:xfrm flipH="1" rot="10800000">
            <a:off x="2041909" y="3138599"/>
            <a:ext cx="259800" cy="17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Shape 362"/>
          <p:cNvCxnSpPr>
            <a:stCxn id="356" idx="1"/>
            <a:endCxn id="350" idx="4"/>
          </p:cNvCxnSpPr>
          <p:nvPr/>
        </p:nvCxnSpPr>
        <p:spPr>
          <a:xfrm rot="10800000">
            <a:off x="2301580" y="3138599"/>
            <a:ext cx="220800" cy="17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Shape 363"/>
          <p:cNvSpPr/>
          <p:nvPr/>
        </p:nvSpPr>
        <p:spPr>
          <a:xfrm>
            <a:off x="5185187" y="2706184"/>
            <a:ext cx="402000" cy="4017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4413921" y="2174775"/>
            <a:ext cx="402000" cy="4017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3655731" y="2706184"/>
            <a:ext cx="402000" cy="4017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3253931" y="3219921"/>
            <a:ext cx="402000" cy="4017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4018659" y="3219921"/>
            <a:ext cx="402000" cy="4017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4783387" y="3219921"/>
            <a:ext cx="402000" cy="4017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5548114" y="3219921"/>
            <a:ext cx="402000" cy="4017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0" name="Shape 370"/>
          <p:cNvCxnSpPr>
            <a:stCxn id="365" idx="7"/>
            <a:endCxn id="364" idx="3"/>
          </p:cNvCxnSpPr>
          <p:nvPr/>
        </p:nvCxnSpPr>
        <p:spPr>
          <a:xfrm flipH="1" rot="10800000">
            <a:off x="3998860" y="2517512"/>
            <a:ext cx="474000" cy="2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Shape 371"/>
          <p:cNvCxnSpPr>
            <a:stCxn id="363" idx="1"/>
            <a:endCxn id="364" idx="5"/>
          </p:cNvCxnSpPr>
          <p:nvPr/>
        </p:nvCxnSpPr>
        <p:spPr>
          <a:xfrm rot="10800000">
            <a:off x="4757158" y="2517512"/>
            <a:ext cx="486900" cy="2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Shape 372"/>
          <p:cNvCxnSpPr>
            <a:stCxn id="366" idx="7"/>
            <a:endCxn id="365" idx="4"/>
          </p:cNvCxnSpPr>
          <p:nvPr/>
        </p:nvCxnSpPr>
        <p:spPr>
          <a:xfrm flipH="1" rot="10800000">
            <a:off x="3597060" y="3107749"/>
            <a:ext cx="259800" cy="17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Shape 373"/>
          <p:cNvCxnSpPr>
            <a:stCxn id="367" idx="1"/>
            <a:endCxn id="365" idx="4"/>
          </p:cNvCxnSpPr>
          <p:nvPr/>
        </p:nvCxnSpPr>
        <p:spPr>
          <a:xfrm rot="10800000">
            <a:off x="3856731" y="3107749"/>
            <a:ext cx="220800" cy="17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Shape 374"/>
          <p:cNvCxnSpPr>
            <a:stCxn id="368" idx="7"/>
            <a:endCxn id="363" idx="4"/>
          </p:cNvCxnSpPr>
          <p:nvPr/>
        </p:nvCxnSpPr>
        <p:spPr>
          <a:xfrm flipH="1" rot="10800000">
            <a:off x="5126515" y="3107749"/>
            <a:ext cx="259800" cy="17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Shape 375"/>
          <p:cNvCxnSpPr>
            <a:stCxn id="369" idx="1"/>
            <a:endCxn id="363" idx="4"/>
          </p:cNvCxnSpPr>
          <p:nvPr/>
        </p:nvCxnSpPr>
        <p:spPr>
          <a:xfrm rot="10800000">
            <a:off x="5386186" y="3107749"/>
            <a:ext cx="220800" cy="17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Shape 376"/>
          <p:cNvSpPr/>
          <p:nvPr/>
        </p:nvSpPr>
        <p:spPr>
          <a:xfrm>
            <a:off x="8209740" y="2745879"/>
            <a:ext cx="402000" cy="4017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7438474" y="2214469"/>
            <a:ext cx="402000" cy="4017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6680284" y="2745879"/>
            <a:ext cx="402000" cy="4017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6278484" y="3259616"/>
            <a:ext cx="402000" cy="4017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7043212" y="3259616"/>
            <a:ext cx="402000" cy="4017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7807940" y="3259616"/>
            <a:ext cx="402000" cy="4017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8572667" y="3259616"/>
            <a:ext cx="402000" cy="401700"/>
          </a:xfrm>
          <a:prstGeom prst="ellipse">
            <a:avLst/>
          </a:prstGeom>
          <a:solidFill>
            <a:srgbClr val="D4C0AC">
              <a:alpha val="792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3" name="Shape 383"/>
          <p:cNvCxnSpPr>
            <a:stCxn id="378" idx="7"/>
            <a:endCxn id="377" idx="3"/>
          </p:cNvCxnSpPr>
          <p:nvPr/>
        </p:nvCxnSpPr>
        <p:spPr>
          <a:xfrm flipH="1" rot="10800000">
            <a:off x="7023413" y="2557207"/>
            <a:ext cx="474000" cy="2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Shape 384"/>
          <p:cNvCxnSpPr>
            <a:stCxn id="376" idx="1"/>
            <a:endCxn id="377" idx="5"/>
          </p:cNvCxnSpPr>
          <p:nvPr/>
        </p:nvCxnSpPr>
        <p:spPr>
          <a:xfrm rot="10800000">
            <a:off x="7781711" y="2557207"/>
            <a:ext cx="486900" cy="2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Shape 385"/>
          <p:cNvCxnSpPr>
            <a:stCxn id="379" idx="7"/>
            <a:endCxn id="378" idx="4"/>
          </p:cNvCxnSpPr>
          <p:nvPr/>
        </p:nvCxnSpPr>
        <p:spPr>
          <a:xfrm flipH="1" rot="10800000">
            <a:off x="6621613" y="3147443"/>
            <a:ext cx="259800" cy="17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Shape 386"/>
          <p:cNvCxnSpPr>
            <a:stCxn id="380" idx="1"/>
            <a:endCxn id="378" idx="4"/>
          </p:cNvCxnSpPr>
          <p:nvPr/>
        </p:nvCxnSpPr>
        <p:spPr>
          <a:xfrm rot="10800000">
            <a:off x="6881284" y="3147443"/>
            <a:ext cx="220800" cy="17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Shape 387"/>
          <p:cNvCxnSpPr>
            <a:stCxn id="381" idx="7"/>
            <a:endCxn id="376" idx="4"/>
          </p:cNvCxnSpPr>
          <p:nvPr/>
        </p:nvCxnSpPr>
        <p:spPr>
          <a:xfrm flipH="1" rot="10800000">
            <a:off x="8151068" y="3147443"/>
            <a:ext cx="259800" cy="17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Shape 388"/>
          <p:cNvCxnSpPr>
            <a:stCxn id="382" idx="1"/>
            <a:endCxn id="376" idx="4"/>
          </p:cNvCxnSpPr>
          <p:nvPr/>
        </p:nvCxnSpPr>
        <p:spPr>
          <a:xfrm rot="10800000">
            <a:off x="8410739" y="3147443"/>
            <a:ext cx="220800" cy="17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Shape 389"/>
          <p:cNvSpPr/>
          <p:nvPr/>
        </p:nvSpPr>
        <p:spPr>
          <a:xfrm>
            <a:off x="79400" y="1367500"/>
            <a:ext cx="5998200" cy="25143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349232" y="2395943"/>
            <a:ext cx="2392470" cy="1121636"/>
          </a:xfrm>
          <a:custGeom>
            <a:pathLst>
              <a:path extrusionOk="0" h="41596" w="88725">
                <a:moveTo>
                  <a:pt x="88725" y="39524"/>
                </a:moveTo>
                <a:cubicBezTo>
                  <a:pt x="73962" y="39642"/>
                  <a:pt x="2500" y="43465"/>
                  <a:pt x="147" y="40230"/>
                </a:cubicBezTo>
                <a:cubicBezTo>
                  <a:pt x="-2206" y="36995"/>
                  <a:pt x="72080" y="23350"/>
                  <a:pt x="74609" y="20115"/>
                </a:cubicBezTo>
                <a:cubicBezTo>
                  <a:pt x="77138" y="16880"/>
                  <a:pt x="20498" y="24174"/>
                  <a:pt x="15322" y="20821"/>
                </a:cubicBezTo>
                <a:cubicBezTo>
                  <a:pt x="10146" y="17469"/>
                  <a:pt x="38849" y="3470"/>
                  <a:pt x="43554" y="0"/>
                </a:cubicBezTo>
              </a:path>
            </a:pathLst>
          </a:custGeom>
          <a:noFill/>
          <a:ln cap="flat" cmpd="sng" w="28575">
            <a:solidFill>
              <a:srgbClr val="351C75"/>
            </a:solidFill>
            <a:prstDash val="solid"/>
            <a:round/>
            <a:headEnd len="med" w="med" type="stealth"/>
            <a:tailEnd len="med" w="med" type="none"/>
          </a:ln>
        </p:spPr>
      </p:sp>
      <p:sp>
        <p:nvSpPr>
          <p:cNvPr id="391" name="Shape 391"/>
          <p:cNvSpPr/>
          <p:nvPr/>
        </p:nvSpPr>
        <p:spPr>
          <a:xfrm>
            <a:off x="3348597" y="2374584"/>
            <a:ext cx="2449150" cy="1168286"/>
          </a:xfrm>
          <a:custGeom>
            <a:pathLst>
              <a:path extrusionOk="0" h="43326" w="90827">
                <a:moveTo>
                  <a:pt x="90827" y="39878"/>
                </a:moveTo>
                <a:cubicBezTo>
                  <a:pt x="85592" y="39760"/>
                  <a:pt x="61713" y="42819"/>
                  <a:pt x="59419" y="39172"/>
                </a:cubicBezTo>
                <a:cubicBezTo>
                  <a:pt x="57125" y="35525"/>
                  <a:pt x="81534" y="17822"/>
                  <a:pt x="77064" y="17998"/>
                </a:cubicBezTo>
                <a:cubicBezTo>
                  <a:pt x="72594" y="18175"/>
                  <a:pt x="45362" y="36467"/>
                  <a:pt x="32599" y="40231"/>
                </a:cubicBezTo>
                <a:cubicBezTo>
                  <a:pt x="19836" y="43995"/>
                  <a:pt x="3250" y="44466"/>
                  <a:pt x="485" y="40584"/>
                </a:cubicBezTo>
                <a:cubicBezTo>
                  <a:pt x="-2279" y="36702"/>
                  <a:pt x="8131" y="23704"/>
                  <a:pt x="16012" y="16940"/>
                </a:cubicBezTo>
                <a:cubicBezTo>
                  <a:pt x="23893" y="10176"/>
                  <a:pt x="42480" y="2823"/>
                  <a:pt x="47773" y="0"/>
                </a:cubicBezTo>
              </a:path>
            </a:pathLst>
          </a:custGeom>
          <a:noFill/>
          <a:ln cap="flat" cmpd="sng" w="28575">
            <a:solidFill>
              <a:srgbClr val="351C75"/>
            </a:solidFill>
            <a:prstDash val="solid"/>
            <a:round/>
            <a:headEnd len="med" w="med" type="stealth"/>
            <a:tailEnd len="med" w="med" type="none"/>
          </a:ln>
        </p:spPr>
      </p:sp>
      <p:sp>
        <p:nvSpPr>
          <p:cNvPr id="392" name="Shape 392"/>
          <p:cNvSpPr/>
          <p:nvPr/>
        </p:nvSpPr>
        <p:spPr>
          <a:xfrm>
            <a:off x="6462357" y="2386424"/>
            <a:ext cx="2054814" cy="1179961"/>
          </a:xfrm>
          <a:custGeom>
            <a:pathLst>
              <a:path extrusionOk="0" h="43759" w="76203">
                <a:moveTo>
                  <a:pt x="0" y="43759"/>
                </a:moveTo>
                <a:cubicBezTo>
                  <a:pt x="2588" y="39642"/>
                  <a:pt x="5706" y="19174"/>
                  <a:pt x="15528" y="19056"/>
                </a:cubicBezTo>
                <a:cubicBezTo>
                  <a:pt x="25350" y="18938"/>
                  <a:pt x="48877" y="42641"/>
                  <a:pt x="58934" y="43053"/>
                </a:cubicBezTo>
                <a:cubicBezTo>
                  <a:pt x="68992" y="43465"/>
                  <a:pt x="77873" y="28702"/>
                  <a:pt x="75873" y="21526"/>
                </a:cubicBezTo>
                <a:cubicBezTo>
                  <a:pt x="73873" y="14351"/>
                  <a:pt x="51759" y="3588"/>
                  <a:pt x="46936" y="0"/>
                </a:cubicBezTo>
              </a:path>
            </a:pathLst>
          </a:custGeom>
          <a:noFill/>
          <a:ln cap="flat" cmpd="sng" w="28575">
            <a:solidFill>
              <a:srgbClr val="351C75"/>
            </a:solidFill>
            <a:prstDash val="solid"/>
            <a:round/>
            <a:headEnd len="med" w="med" type="stealth"/>
            <a:tailEnd len="med" w="med" type="none"/>
          </a:ln>
        </p:spPr>
      </p:sp>
      <p:sp>
        <p:nvSpPr>
          <p:cNvPr id="393" name="Shape 393"/>
          <p:cNvSpPr txBox="1"/>
          <p:nvPr/>
        </p:nvSpPr>
        <p:spPr>
          <a:xfrm>
            <a:off x="3161729" y="1522613"/>
            <a:ext cx="29064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Depth-first search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(в глубину)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92254" y="1522625"/>
            <a:ext cx="29064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Breadth-first search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(в ширину)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Shape 395"/>
          <p:cNvSpPr txBox="1"/>
          <p:nvPr/>
        </p:nvSpPr>
        <p:spPr>
          <a:xfrm>
            <a:off x="5797175" y="1522625"/>
            <a:ext cx="3684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Best-first search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(по наилучшему совпадению)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Shape 396"/>
          <p:cNvSpPr txBox="1"/>
          <p:nvPr/>
        </p:nvSpPr>
        <p:spPr>
          <a:xfrm>
            <a:off x="92250" y="4000375"/>
            <a:ext cx="5998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Слепые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методы - не зависят от данных в структуре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Optimal 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splitting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BVH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References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7" name="Shape 407"/>
          <p:cNvSpPr txBox="1"/>
          <p:nvPr/>
        </p:nvSpPr>
        <p:spPr>
          <a:xfrm>
            <a:off x="208900" y="973625"/>
            <a:ext cx="8935200" cy="4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Christer Ericson,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Real-Time Collision Detection, 2006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Stephen A. Ehmann, Ming C. Li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Accurate and Fast Proximity Queries Between Polyhedra...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2001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Xinyu Zhang, Minkyoung Lee, Young J. Kim,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Interactive Continuous Collision Detection for Non-Convex Polyhedra, 2006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ean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 Quinlan,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Efficient Distance Computation between Non-Convex Objects, 1994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J.Ruppert, R.Seidel,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On the Difficulty of Triangulating Three-Dimensional Nonconvex Polyhedra, 1992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Rui S.V. Rodrigues, José F.M. Morgado, Abel J.P. Gomes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Part-Based Mesh Segmentation: A Survey, 2018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Jyh-Ming Lien,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Approximate Convex Decomposition of Polyhedra, 2006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Michael Manzke,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Bounding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Volume Hierarchies,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2015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Goals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261075" y="1142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Рассмотреть 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методы декомпозиции объектов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Исследовать проблему декомпозиции невыпуклых многогранников (NP-complete)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Предложить алгоритмы для ее решения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Сравнить стратегии построения иерархий ограничивающих объемов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Реализовать выбранный алгоритм декомпозиции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901" y="0"/>
            <a:ext cx="1397100" cy="9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Articles</a:t>
            </a:r>
            <a:endParaRPr/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1015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r>
              <a:rPr i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J.Ruppert, R.Seidel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On the Difficulty of Triangulating Three-Dimensional Nonconvex Polyhedra, 1992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[2]	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S. Quinlan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Efficient Distance Computation between Non-Convex Objects, ‎1994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[3]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Stephen A. Ehmann,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Accurate and Fast Proximity Queries Between Polyhedra Using Convex Surface Decomposition, 2001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[4]	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Jyh-Ming Lien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Approximate Convex Decomposition of Polyhedra, 2006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[5]	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Rui S.V. Rodrigues, José F.M. Morgado, Abel J.P. Gomes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Part-Based Mesh Segmentation: A Survey, 2018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00" y="2532222"/>
            <a:ext cx="2138451" cy="2022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2775" y="2532625"/>
            <a:ext cx="2138450" cy="202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6901" y="0"/>
            <a:ext cx="1397100" cy="9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3764550" y="4513475"/>
            <a:ext cx="1614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Non-Convex Set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1032150" y="4513475"/>
            <a:ext cx="12585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Convex Set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Introduction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85206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Выпуклым 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называется множество, в котором все точки отрезка, образуемого любыми двумя точками данного множества, также принадлежат данному множеству.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Выпуклой оболочкой (convex hull)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 множества X называется наименьшее выпуклое множество, содержащее X.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Shape 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8950" y="2532618"/>
            <a:ext cx="2138450" cy="202180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6769275" y="4513475"/>
            <a:ext cx="12378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Convex Hull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Shape 83"/>
          <p:cNvSpPr txBox="1"/>
          <p:nvPr/>
        </p:nvSpPr>
        <p:spPr>
          <a:xfrm>
            <a:off x="7096225" y="3119325"/>
            <a:ext cx="4320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Roboto"/>
                <a:ea typeface="Roboto"/>
                <a:cs typeface="Roboto"/>
                <a:sym typeface="Roboto"/>
              </a:rPr>
              <a:t>X</a:t>
            </a:r>
            <a:endParaRPr b="1" i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Convexity detection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67717" l="0" r="44183" t="0"/>
          <a:stretch/>
        </p:blipFill>
        <p:spPr>
          <a:xfrm>
            <a:off x="1321793" y="3054375"/>
            <a:ext cx="1537404" cy="17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35021" l="0" r="44183" t="32697"/>
          <a:stretch/>
        </p:blipFill>
        <p:spPr>
          <a:xfrm>
            <a:off x="3885475" y="3104150"/>
            <a:ext cx="1449925" cy="1649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9422" l="53967" r="0" t="64746"/>
          <a:stretch/>
        </p:blipFill>
        <p:spPr>
          <a:xfrm>
            <a:off x="6573875" y="1187400"/>
            <a:ext cx="1664025" cy="18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 b="0" l="0" r="40730" t="64745"/>
          <a:stretch/>
        </p:blipFill>
        <p:spPr>
          <a:xfrm>
            <a:off x="6620975" y="3104150"/>
            <a:ext cx="1569828" cy="18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 b="37429" l="53967" r="0" t="34353"/>
          <a:stretch/>
        </p:blipFill>
        <p:spPr>
          <a:xfrm>
            <a:off x="3778425" y="1221825"/>
            <a:ext cx="1664025" cy="20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 b="74169" l="57878" r="0" t="0"/>
          <a:stretch/>
        </p:blipFill>
        <p:spPr>
          <a:xfrm>
            <a:off x="1365515" y="1161350"/>
            <a:ext cx="1449925" cy="17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64050" y="1221825"/>
            <a:ext cx="1321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Polygon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0" y="3104150"/>
            <a:ext cx="14499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Polyhedra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2916625" y="1803175"/>
            <a:ext cx="861900" cy="45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7E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5621075" y="1878713"/>
            <a:ext cx="861900" cy="45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7E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5621063" y="3795450"/>
            <a:ext cx="861900" cy="45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7E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2941375" y="3795450"/>
            <a:ext cx="861900" cy="45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7E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Triangulation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311700" y="1264075"/>
            <a:ext cx="64182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latin typeface="Roboto"/>
                <a:ea typeface="Roboto"/>
                <a:cs typeface="Roboto"/>
                <a:sym typeface="Roboto"/>
              </a:rPr>
              <a:t>Теорема </a:t>
            </a:r>
            <a:r>
              <a:rPr lang="en" sz="1500" u="sng">
                <a:latin typeface="Roboto"/>
                <a:ea typeface="Roboto"/>
                <a:cs typeface="Roboto"/>
                <a:sym typeface="Roboto"/>
              </a:rPr>
              <a:t>Мейстерса (о двух ушах)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Любой простой n-угольный полигон с n &gt; 3 имеет как минимум два уха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b="71220" l="0" r="69674" t="0"/>
          <a:stretch/>
        </p:blipFill>
        <p:spPr>
          <a:xfrm>
            <a:off x="667675" y="2222404"/>
            <a:ext cx="1225590" cy="109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0" l="32309" r="32670" t="66406"/>
          <a:stretch/>
        </p:blipFill>
        <p:spPr>
          <a:xfrm>
            <a:off x="4702078" y="3414380"/>
            <a:ext cx="1415348" cy="128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71220" l="34437" r="35237" t="0"/>
          <a:stretch/>
        </p:blipFill>
        <p:spPr>
          <a:xfrm>
            <a:off x="2313443" y="2222404"/>
            <a:ext cx="1225590" cy="109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71220" l="63571" r="6104" t="0"/>
          <a:stretch/>
        </p:blipFill>
        <p:spPr>
          <a:xfrm>
            <a:off x="3959201" y="2222404"/>
            <a:ext cx="1225590" cy="109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35186" l="34435" r="35238" t="31219"/>
          <a:stretch/>
        </p:blipFill>
        <p:spPr>
          <a:xfrm>
            <a:off x="7250738" y="2130399"/>
            <a:ext cx="1225590" cy="128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35186" l="1831" r="67843" t="31219"/>
          <a:stretch/>
        </p:blipFill>
        <p:spPr>
          <a:xfrm>
            <a:off x="5604977" y="2130399"/>
            <a:ext cx="1225590" cy="128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 b="35186" l="64761" r="4912" t="31219"/>
          <a:stretch/>
        </p:blipFill>
        <p:spPr>
          <a:xfrm>
            <a:off x="1260618" y="3414386"/>
            <a:ext cx="1225590" cy="128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0" l="0" r="67438" t="66406"/>
          <a:stretch/>
        </p:blipFill>
        <p:spPr>
          <a:xfrm>
            <a:off x="2936126" y="3414380"/>
            <a:ext cx="1316029" cy="128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0" l="67438" r="0" t="66406"/>
          <a:stretch/>
        </p:blipFill>
        <p:spPr>
          <a:xfrm>
            <a:off x="6567362" y="3414381"/>
            <a:ext cx="1316025" cy="12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3471150" y="4698350"/>
            <a:ext cx="2201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Ear Cutting Algorithm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" name="Shape 117"/>
          <p:cNvCxnSpPr>
            <a:stCxn id="107" idx="3"/>
            <a:endCxn id="109" idx="1"/>
          </p:cNvCxnSpPr>
          <p:nvPr/>
        </p:nvCxnSpPr>
        <p:spPr>
          <a:xfrm>
            <a:off x="1893265" y="2772386"/>
            <a:ext cx="42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Shape 118"/>
          <p:cNvCxnSpPr>
            <a:stCxn id="109" idx="3"/>
            <a:endCxn id="110" idx="1"/>
          </p:cNvCxnSpPr>
          <p:nvPr/>
        </p:nvCxnSpPr>
        <p:spPr>
          <a:xfrm>
            <a:off x="3539033" y="2772386"/>
            <a:ext cx="42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Shape 119"/>
          <p:cNvCxnSpPr>
            <a:stCxn id="110" idx="3"/>
            <a:endCxn id="112" idx="1"/>
          </p:cNvCxnSpPr>
          <p:nvPr/>
        </p:nvCxnSpPr>
        <p:spPr>
          <a:xfrm>
            <a:off x="5184791" y="2772386"/>
            <a:ext cx="42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Shape 120"/>
          <p:cNvCxnSpPr/>
          <p:nvPr/>
        </p:nvCxnSpPr>
        <p:spPr>
          <a:xfrm>
            <a:off x="6830566" y="2772398"/>
            <a:ext cx="42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Shape 121"/>
          <p:cNvCxnSpPr/>
          <p:nvPr/>
        </p:nvCxnSpPr>
        <p:spPr>
          <a:xfrm>
            <a:off x="2501003" y="4056361"/>
            <a:ext cx="42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Shape 122"/>
          <p:cNvCxnSpPr/>
          <p:nvPr/>
        </p:nvCxnSpPr>
        <p:spPr>
          <a:xfrm>
            <a:off x="4316628" y="4056373"/>
            <a:ext cx="42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Shape 123"/>
          <p:cNvCxnSpPr/>
          <p:nvPr/>
        </p:nvCxnSpPr>
        <p:spPr>
          <a:xfrm>
            <a:off x="6132241" y="4056373"/>
            <a:ext cx="42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Triangulation with holes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00" y="1533525"/>
            <a:ext cx="7620224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4017050" y="3742650"/>
            <a:ext cx="5328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(a)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6751900" y="3742650"/>
            <a:ext cx="5328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(b)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796700" y="4196850"/>
            <a:ext cx="69735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a) -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декомпозиция полигона на несколько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монотонных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частей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b) - использование “канала” нулевой ширины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3" name="Shape 133"/>
          <p:cNvCxnSpPr/>
          <p:nvPr/>
        </p:nvCxnSpPr>
        <p:spPr>
          <a:xfrm rot="10800000">
            <a:off x="6750525" y="1446000"/>
            <a:ext cx="846900" cy="1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Shape 134"/>
          <p:cNvCxnSpPr/>
          <p:nvPr/>
        </p:nvCxnSpPr>
        <p:spPr>
          <a:xfrm flipH="1" rot="10800000">
            <a:off x="6802775" y="2363025"/>
            <a:ext cx="157200" cy="1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Tetrahedralization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6388"/>
            <a:ext cx="3609371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346" y="2022963"/>
            <a:ext cx="4265304" cy="3120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Tetrahedralization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3225150" y="4533900"/>
            <a:ext cx="26937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Многогранник Шёнхардта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невозможно триангулировать)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311700" y="1017725"/>
            <a:ext cx="86826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Скрученная призма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— это невыпуклый призматический многогранник, полученный из однородной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-угольной путём деления боковых граней диагональю и вращения верхнего основания, обычно на угол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π / q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радиан, в направлении, при котором стороны становятся вогнутыми. Скрученная призма не может быть разбита на тетраэдры без введения новых вершин.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основе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многогранника Шёнхардта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q=3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было доказано, что триангуляция невыпуклого многогранника относится к классу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NP-полных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задач [</a:t>
            </a:r>
            <a:r>
              <a:rPr i="1" lang="en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RupSei92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].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9" name="Shape 149"/>
          <p:cNvGrpSpPr/>
          <p:nvPr/>
        </p:nvGrpSpPr>
        <p:grpSpPr>
          <a:xfrm>
            <a:off x="2095607" y="2187348"/>
            <a:ext cx="4952805" cy="2629543"/>
            <a:chOff x="1745062" y="1597768"/>
            <a:chExt cx="5653887" cy="3001762"/>
          </a:xfrm>
        </p:grpSpPr>
        <p:pic>
          <p:nvPicPr>
            <p:cNvPr id="150" name="Shape 1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45062" y="1597768"/>
              <a:ext cx="5653887" cy="30017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1" name="Shape 151"/>
            <p:cNvCxnSpPr/>
            <p:nvPr/>
          </p:nvCxnSpPr>
          <p:spPr>
            <a:xfrm>
              <a:off x="4162685" y="2894856"/>
              <a:ext cx="717404" cy="0"/>
            </a:xfrm>
            <a:prstGeom prst="straightConnector1">
              <a:avLst/>
            </a:prstGeom>
            <a:noFill/>
            <a:ln cap="flat" cmpd="sng" w="28575">
              <a:solidFill>
                <a:srgbClr val="6F53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